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9" r:id="rId3"/>
    <p:sldId id="310" r:id="rId4"/>
    <p:sldId id="311" r:id="rId5"/>
    <p:sldId id="312" r:id="rId6"/>
    <p:sldId id="313" r:id="rId7"/>
    <p:sldId id="314" r:id="rId8"/>
    <p:sldId id="315" r:id="rId9"/>
    <p:sldId id="297" r:id="rId10"/>
    <p:sldId id="299" r:id="rId11"/>
    <p:sldId id="301" r:id="rId12"/>
    <p:sldId id="302" r:id="rId13"/>
    <p:sldId id="300" r:id="rId14"/>
    <p:sldId id="316" r:id="rId15"/>
    <p:sldId id="305" r:id="rId16"/>
    <p:sldId id="306" r:id="rId17"/>
    <p:sldId id="317" r:id="rId18"/>
    <p:sldId id="31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10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708920"/>
            <a:ext cx="7772400" cy="216024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Fungi Kingdom</a:t>
            </a:r>
            <a:br>
              <a:rPr lang="en-US" b="1" dirty="0" smtClean="0">
                <a:solidFill>
                  <a:schemeClr val="accent2"/>
                </a:solidFill>
              </a:rPr>
            </a:br>
            <a:r>
              <a:rPr lang="en-US" b="1" dirty="0" smtClean="0">
                <a:solidFill>
                  <a:schemeClr val="accent2"/>
                </a:solidFill>
              </a:rPr>
              <a:t> Division  </a:t>
            </a:r>
            <a:r>
              <a:rPr lang="en-US" b="1" dirty="0" err="1" smtClean="0">
                <a:solidFill>
                  <a:schemeClr val="accent2"/>
                </a:solidFill>
              </a:rPr>
              <a:t>Ascomycota</a:t>
            </a:r>
            <a:r>
              <a:rPr lang="en-US" b="1" dirty="0" smtClean="0">
                <a:solidFill>
                  <a:schemeClr val="accent2"/>
                </a:solidFill>
              </a:rPr>
              <a:t> </a:t>
            </a:r>
            <a:br>
              <a:rPr lang="en-US" b="1" dirty="0" smtClean="0">
                <a:solidFill>
                  <a:schemeClr val="accent2"/>
                </a:solidFill>
              </a:rPr>
            </a:br>
            <a:r>
              <a:rPr lang="en-US" b="1" dirty="0" smtClean="0">
                <a:solidFill>
                  <a:schemeClr val="accent2"/>
                </a:solidFill>
              </a:rPr>
              <a:t>Division </a:t>
            </a:r>
            <a:r>
              <a:rPr lang="en-US" b="1" dirty="0" err="1" smtClean="0">
                <a:solidFill>
                  <a:schemeClr val="accent2"/>
                </a:solidFill>
              </a:rPr>
              <a:t>Basidiomycota</a:t>
            </a:r>
            <a:r>
              <a:rPr lang="en-US" dirty="0" smtClean="0">
                <a:solidFill>
                  <a:schemeClr val="accent2"/>
                </a:solidFill>
              </a:rPr>
              <a:t/>
            </a:r>
            <a:br>
              <a:rPr lang="en-US" dirty="0" smtClean="0">
                <a:solidFill>
                  <a:schemeClr val="accent2"/>
                </a:solidFill>
              </a:rPr>
            </a:br>
            <a:r>
              <a:rPr lang="en-US" b="1" dirty="0" smtClean="0">
                <a:solidFill>
                  <a:schemeClr val="accent2"/>
                </a:solidFill>
              </a:rPr>
              <a:t>Lichens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627784" y="476672"/>
            <a:ext cx="38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</a:rPr>
              <a:t>Laboratory </a:t>
            </a:r>
            <a:r>
              <a:rPr lang="en-US" sz="3200" b="1" smtClean="0">
                <a:solidFill>
                  <a:schemeClr val="accent2">
                    <a:lumMod val="75000"/>
                  </a:schemeClr>
                </a:solidFill>
              </a:rPr>
              <a:t>work 5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Users\ADM\Documents\Karime\2018\Lectures\Anatomy and morphology of plant\Additional materials\Fungi\basidiomycete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94793" y="3429000"/>
            <a:ext cx="6349207" cy="2996826"/>
          </a:xfrm>
          <a:prstGeom prst="rect">
            <a:avLst/>
          </a:prstGeom>
          <a:noFill/>
        </p:spPr>
      </p:pic>
      <p:pic>
        <p:nvPicPr>
          <p:cNvPr id="34819" name="Picture 3" descr="C:\Users\ADM\Documents\Karime\2018\Lectures\Anatomy and morphology of plant\Additional materials\Fungi\image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332656"/>
            <a:ext cx="4314173" cy="2556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79512" y="2688601"/>
            <a:ext cx="41492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err="1" smtClean="0"/>
              <a:t>Basidia</a:t>
            </a:r>
            <a:r>
              <a:rPr lang="en-US" sz="2000" b="1" dirty="0" smtClean="0"/>
              <a:t> and </a:t>
            </a:r>
            <a:r>
              <a:rPr lang="en-US" sz="2000" b="1" dirty="0" err="1" smtClean="0"/>
              <a:t>basidiospores</a:t>
            </a:r>
            <a:r>
              <a:rPr lang="en-US" sz="2000" b="1" dirty="0" smtClean="0"/>
              <a:t> on the gills</a:t>
            </a:r>
            <a:endParaRPr lang="ru-RU" sz="2000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507288" cy="5721499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000" b="1" dirty="0" smtClean="0"/>
              <a:t>Material: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 smtClean="0"/>
              <a:t>Divisions </a:t>
            </a:r>
            <a:r>
              <a:rPr lang="en-US" sz="2000" b="1" dirty="0" err="1" smtClean="0"/>
              <a:t>Basidiomycota</a:t>
            </a:r>
            <a:endParaRPr lang="en-US" sz="20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 smtClean="0"/>
              <a:t>Class</a:t>
            </a:r>
            <a:r>
              <a:rPr lang="en-US" sz="2000" dirty="0" smtClean="0"/>
              <a:t> </a:t>
            </a:r>
            <a:r>
              <a:rPr lang="en-US" sz="2000" b="1" dirty="0" err="1" smtClean="0"/>
              <a:t>Teliobasidiomycetcetes</a:t>
            </a:r>
            <a:endParaRPr lang="en-US" sz="2000" b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 smtClean="0"/>
              <a:t>Order </a:t>
            </a:r>
            <a:r>
              <a:rPr lang="en-US" sz="2000" b="1" dirty="0" err="1" smtClean="0"/>
              <a:t>Uredinales</a:t>
            </a:r>
            <a:endParaRPr lang="en-US" sz="2000" b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2000" b="1" i="1" dirty="0" err="1"/>
              <a:t>Puccinia</a:t>
            </a:r>
            <a:r>
              <a:rPr lang="en-US" sz="2000" b="1" i="1" dirty="0"/>
              <a:t> </a:t>
            </a:r>
            <a:r>
              <a:rPr lang="en-US" sz="2000" b="1" i="1" dirty="0" err="1" smtClean="0"/>
              <a:t>graminis</a:t>
            </a:r>
            <a:r>
              <a:rPr lang="en-US" sz="2000" b="1" i="1" dirty="0" smtClean="0"/>
              <a:t> </a:t>
            </a:r>
            <a:r>
              <a:rPr lang="en-US" sz="2000" b="1" dirty="0" smtClean="0"/>
              <a:t>(stem rust) </a:t>
            </a:r>
            <a:r>
              <a:rPr lang="en-US" sz="2000" b="1" i="1" dirty="0" smtClean="0"/>
              <a:t>.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i="1" dirty="0" smtClean="0"/>
          </a:p>
          <a:p>
            <a:pPr marL="0" indent="0">
              <a:spcBef>
                <a:spcPts val="0"/>
              </a:spcBef>
              <a:buNone/>
            </a:pPr>
            <a:endParaRPr lang="en-US" sz="2000" i="1" dirty="0"/>
          </a:p>
          <a:p>
            <a:pPr marL="0" indent="0">
              <a:spcBef>
                <a:spcPts val="0"/>
              </a:spcBef>
              <a:buNone/>
            </a:pPr>
            <a:endParaRPr lang="ru-RU" sz="2000" i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 smtClean="0"/>
              <a:t>Objective: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Study the </a:t>
            </a:r>
            <a:r>
              <a:rPr lang="en-US" sz="2000" dirty="0" smtClean="0"/>
              <a:t>morphology </a:t>
            </a:r>
            <a:r>
              <a:rPr lang="en-US" sz="2000" dirty="0"/>
              <a:t>of </a:t>
            </a:r>
            <a:r>
              <a:rPr lang="en-US" sz="2000" dirty="0" smtClean="0"/>
              <a:t>stem </a:t>
            </a:r>
            <a:r>
              <a:rPr lang="en-US" sz="2000" dirty="0"/>
              <a:t>rust </a:t>
            </a:r>
            <a:r>
              <a:rPr lang="en-US" sz="2000" i="1" dirty="0" smtClean="0"/>
              <a:t>(</a:t>
            </a:r>
            <a:r>
              <a:rPr lang="en-US" sz="2000" i="1" dirty="0" err="1"/>
              <a:t>Puccinia</a:t>
            </a:r>
            <a:r>
              <a:rPr lang="en-US" sz="2000" i="1" dirty="0"/>
              <a:t> </a:t>
            </a:r>
            <a:r>
              <a:rPr lang="en-US" sz="2000" i="1" dirty="0" err="1" smtClean="0"/>
              <a:t>graminis</a:t>
            </a:r>
            <a:r>
              <a:rPr lang="en-US" sz="2000" i="1" dirty="0" smtClean="0"/>
              <a:t>)</a:t>
            </a:r>
            <a:r>
              <a:rPr lang="en-US" sz="2000" dirty="0" smtClean="0"/>
              <a:t>.</a:t>
            </a:r>
            <a:endParaRPr lang="en-US" sz="2000" i="1" dirty="0" smtClean="0"/>
          </a:p>
          <a:p>
            <a:pPr marL="0" indent="0">
              <a:spcBef>
                <a:spcPts val="0"/>
              </a:spcBef>
              <a:buNone/>
            </a:pPr>
            <a:endParaRPr lang="en-US" sz="2000" i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2000" i="1" dirty="0" smtClean="0"/>
              <a:t> </a:t>
            </a:r>
            <a:endParaRPr lang="en-US" sz="20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 smtClean="0"/>
              <a:t>Tasks of work: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n-US" sz="2000" dirty="0" smtClean="0"/>
              <a:t>Draw the </a:t>
            </a:r>
            <a:r>
              <a:rPr lang="en-US" sz="2000" dirty="0"/>
              <a:t>appearance of the affected plants, the location of the </a:t>
            </a:r>
            <a:r>
              <a:rPr lang="en-US" sz="2000" dirty="0" err="1"/>
              <a:t>sporophores</a:t>
            </a:r>
            <a:r>
              <a:rPr lang="en-US" sz="2000" dirty="0"/>
              <a:t> of the fungus on it.</a:t>
            </a:r>
            <a:endParaRPr lang="en-US" sz="2000" b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/>
              <a:t>Draw the life cycle of </a:t>
            </a:r>
            <a:r>
              <a:rPr lang="en-US" sz="2000" i="1" dirty="0" err="1" smtClean="0"/>
              <a:t>Puccinia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graminis</a:t>
            </a:r>
            <a:r>
              <a:rPr lang="en-US" sz="2000" i="1" dirty="0" smtClean="0"/>
              <a:t>.</a:t>
            </a:r>
            <a:endParaRPr lang="ru-RU" sz="2000" dirty="0"/>
          </a:p>
        </p:txBody>
      </p:sp>
    </p:spTree>
    <p:extLst>
      <p:ext uri="{BB962C8B-B14F-4D97-AF65-F5344CB8AC3E}">
        <p14:creationId xmlns="" xmlns:p14="http://schemas.microsoft.com/office/powerpoint/2010/main" val="61098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58949"/>
            <a:ext cx="3564000" cy="2376000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727" r="5502"/>
          <a:stretch/>
        </p:blipFill>
        <p:spPr>
          <a:xfrm>
            <a:off x="4287936" y="170576"/>
            <a:ext cx="4464496" cy="24257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255" y="3522577"/>
            <a:ext cx="3564000" cy="2376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85279" y="2888487"/>
            <a:ext cx="34718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  <a:r>
              <a:rPr lang="en-US" dirty="0" err="1" smtClean="0"/>
              <a:t>Pycniospores</a:t>
            </a:r>
            <a:r>
              <a:rPr lang="en-US" dirty="0" smtClean="0"/>
              <a:t> </a:t>
            </a:r>
            <a:r>
              <a:rPr lang="en-US" dirty="0"/>
              <a:t>in a sticky honeydew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302198" y="2734949"/>
            <a:ext cx="4617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Powdery </a:t>
            </a:r>
            <a:r>
              <a:rPr lang="en-US" dirty="0"/>
              <a:t>aeciospores on the lower leaf surface 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18950" y="6058761"/>
            <a:ext cx="58652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The </a:t>
            </a:r>
            <a:r>
              <a:rPr lang="en-US" dirty="0" err="1"/>
              <a:t>aecial</a:t>
            </a:r>
            <a:r>
              <a:rPr lang="en-US" dirty="0"/>
              <a:t> cups are yellow and sometimes elongate to extend up to 5 mm from the leaf surface</a:t>
            </a:r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3192325"/>
            <a:ext cx="2088000" cy="3132000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5600583" y="6342271"/>
            <a:ext cx="29720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Uredinia</a:t>
            </a:r>
            <a:r>
              <a:rPr lang="en-US" dirty="0"/>
              <a:t> of </a:t>
            </a:r>
            <a:r>
              <a:rPr lang="en-US" i="1" dirty="0" err="1"/>
              <a:t>Puccinia</a:t>
            </a:r>
            <a:r>
              <a:rPr lang="en-US" i="1" dirty="0"/>
              <a:t> </a:t>
            </a:r>
            <a:r>
              <a:rPr lang="en-US" i="1" dirty="0" err="1"/>
              <a:t>graminis</a:t>
            </a:r>
            <a:r>
              <a:rPr lang="en-US" dirty="0"/>
              <a:t> 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1596850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60649"/>
            <a:ext cx="8229600" cy="2088231"/>
          </a:xfrm>
        </p:spPr>
        <p:txBody>
          <a:bodyPr>
            <a:normAutofit/>
          </a:bodyPr>
          <a:lstStyle/>
          <a:p>
            <a:pPr marL="0" indent="357188" algn="just">
              <a:spcBef>
                <a:spcPts val="0"/>
              </a:spcBef>
              <a:buNone/>
            </a:pPr>
            <a:r>
              <a:rPr lang="en-US" sz="2000" dirty="0"/>
              <a:t>The stem, black, and cereal rusts are caused by the fungus </a:t>
            </a:r>
            <a:r>
              <a:rPr lang="en-US" sz="2000" dirty="0" err="1"/>
              <a:t>Puccinia</a:t>
            </a:r>
            <a:r>
              <a:rPr lang="en-US" sz="2000" dirty="0"/>
              <a:t> </a:t>
            </a:r>
            <a:r>
              <a:rPr lang="en-US" sz="2000" dirty="0" err="1"/>
              <a:t>graminis</a:t>
            </a:r>
            <a:r>
              <a:rPr lang="en-US" sz="2000" dirty="0"/>
              <a:t> and are a significant disease affecting cereal crops. Crop species that are affected by the disease include bread wheat, durum wheat, barley and triticale. Different from most fungi, the rust variations have </a:t>
            </a:r>
            <a:r>
              <a:rPr lang="en-US" sz="2000" dirty="0" smtClean="0"/>
              <a:t>five spore </a:t>
            </a:r>
            <a:r>
              <a:rPr lang="en-US" sz="2000" dirty="0"/>
              <a:t>stages and alternate between two hosts. Wheat is the primary host, </a:t>
            </a:r>
            <a:r>
              <a:rPr lang="en-US" sz="2000" dirty="0" smtClean="0"/>
              <a:t>and barberry is </a:t>
            </a:r>
            <a:r>
              <a:rPr lang="en-US" sz="2000" dirty="0"/>
              <a:t>the alternate host. 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2357462"/>
            <a:ext cx="842493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7188" algn="just"/>
            <a:r>
              <a:rPr lang="en-US" sz="2000" dirty="0"/>
              <a:t>In </a:t>
            </a:r>
            <a:r>
              <a:rPr lang="en-US" sz="2000" dirty="0" err="1"/>
              <a:t>Puccinia</a:t>
            </a:r>
            <a:r>
              <a:rPr lang="en-US" sz="2000" dirty="0"/>
              <a:t> </a:t>
            </a:r>
            <a:r>
              <a:rPr lang="en-US" sz="2000" dirty="0" err="1"/>
              <a:t>graminis</a:t>
            </a:r>
            <a:r>
              <a:rPr lang="en-US" sz="2000" dirty="0"/>
              <a:t> (Wheat Rust), the species that will be used as the representative for this order, there are five spore stages that are produced and two hosts are required in the completion </a:t>
            </a:r>
            <a:r>
              <a:rPr lang="en-US" sz="2000" dirty="0" smtClean="0"/>
              <a:t>of the </a:t>
            </a:r>
            <a:r>
              <a:rPr lang="en-US" sz="2000" dirty="0"/>
              <a:t>life </a:t>
            </a:r>
            <a:r>
              <a:rPr lang="en-US" sz="2000" dirty="0" smtClean="0"/>
              <a:t>cycle. </a:t>
            </a:r>
            <a:r>
              <a:rPr lang="en-US" sz="2000" dirty="0"/>
              <a:t>The five stages produced are:</a:t>
            </a:r>
          </a:p>
          <a:p>
            <a:pPr indent="357188"/>
            <a:r>
              <a:rPr lang="en-US" sz="2000" b="1" dirty="0" smtClean="0"/>
              <a:t>    </a:t>
            </a:r>
            <a:r>
              <a:rPr lang="en-US" sz="2000" b="1" dirty="0"/>
              <a:t>Stage 0:Spermagonium</a:t>
            </a:r>
          </a:p>
          <a:p>
            <a:pPr indent="357188"/>
            <a:r>
              <a:rPr lang="en-US" sz="2000" b="1" dirty="0"/>
              <a:t>    Stage I: </a:t>
            </a:r>
            <a:r>
              <a:rPr lang="en-US" sz="2000" b="1" dirty="0" err="1"/>
              <a:t>Aecium</a:t>
            </a:r>
            <a:endParaRPr lang="en-US" sz="2000" b="1" dirty="0"/>
          </a:p>
          <a:p>
            <a:pPr indent="357188"/>
            <a:r>
              <a:rPr lang="en-US" sz="2000" b="1" dirty="0"/>
              <a:t>    Stage II: </a:t>
            </a:r>
            <a:r>
              <a:rPr lang="en-US" sz="2000" b="1" dirty="0" err="1"/>
              <a:t>Uredium</a:t>
            </a:r>
            <a:endParaRPr lang="en-US" sz="2000" b="1" dirty="0"/>
          </a:p>
          <a:p>
            <a:pPr indent="357188"/>
            <a:r>
              <a:rPr lang="en-US" sz="2000" b="1" dirty="0"/>
              <a:t>    Stage III: </a:t>
            </a:r>
            <a:r>
              <a:rPr lang="en-US" sz="2000" b="1" dirty="0" err="1"/>
              <a:t>Telium</a:t>
            </a:r>
            <a:endParaRPr lang="en-US" sz="2000" b="1" dirty="0"/>
          </a:p>
          <a:p>
            <a:pPr indent="357188"/>
            <a:r>
              <a:rPr lang="en-US" sz="2000" b="1" dirty="0"/>
              <a:t>    Stage IV: </a:t>
            </a:r>
            <a:r>
              <a:rPr lang="en-US" sz="2000" b="1" dirty="0" err="1" smtClean="0"/>
              <a:t>Basidium</a:t>
            </a:r>
            <a:endParaRPr lang="en-US" sz="2000" b="1" dirty="0" smtClean="0"/>
          </a:p>
          <a:p>
            <a:pPr indent="357188" algn="just"/>
            <a:endParaRPr lang="en-US" b="1" dirty="0" smtClean="0"/>
          </a:p>
        </p:txBody>
      </p:sp>
    </p:spTree>
    <p:extLst>
      <p:ext uri="{BB962C8B-B14F-4D97-AF65-F5344CB8AC3E}">
        <p14:creationId xmlns="" xmlns:p14="http://schemas.microsoft.com/office/powerpoint/2010/main" val="35848837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upload.wikimedia.org/wikipedia/commons/1/15/Puccina_graminis_lifecycle.gif"/>
          <p:cNvPicPr>
            <a:picLocks noChangeAspect="1" noChangeArrowheads="1"/>
          </p:cNvPicPr>
          <p:nvPr/>
        </p:nvPicPr>
        <p:blipFill>
          <a:blip r:embed="rId2" cstate="print"/>
          <a:srcRect l="2485" r="5568" b="8599"/>
          <a:stretch>
            <a:fillRect/>
          </a:stretch>
        </p:blipFill>
        <p:spPr bwMode="auto">
          <a:xfrm>
            <a:off x="1763684" y="404664"/>
            <a:ext cx="5328000" cy="496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507288" cy="5721499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400" b="1" dirty="0" smtClean="0"/>
              <a:t>Material: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live specimens of the lichens </a:t>
            </a:r>
            <a:endParaRPr lang="en-US" sz="2400" i="1" dirty="0" smtClean="0"/>
          </a:p>
          <a:p>
            <a:pPr marL="0" indent="0">
              <a:spcBef>
                <a:spcPts val="0"/>
              </a:spcBef>
              <a:buNone/>
            </a:pPr>
            <a:endParaRPr lang="en-US" sz="2400" i="1" dirty="0"/>
          </a:p>
          <a:p>
            <a:pPr marL="0" indent="0">
              <a:spcBef>
                <a:spcPts val="0"/>
              </a:spcBef>
              <a:buNone/>
            </a:pPr>
            <a:endParaRPr lang="en-US" sz="2400" i="1" dirty="0" smtClean="0"/>
          </a:p>
          <a:p>
            <a:pPr marL="0" indent="0">
              <a:spcBef>
                <a:spcPts val="0"/>
              </a:spcBef>
              <a:buNone/>
            </a:pPr>
            <a:endParaRPr lang="ru-RU" sz="2400" i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 smtClean="0"/>
              <a:t>Objective: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Study the </a:t>
            </a:r>
            <a:r>
              <a:rPr lang="en-US" sz="2400" dirty="0" smtClean="0"/>
              <a:t>lichen </a:t>
            </a:r>
            <a:r>
              <a:rPr lang="en-US" sz="2400" dirty="0" err="1" smtClean="0"/>
              <a:t>thallus</a:t>
            </a:r>
            <a:r>
              <a:rPr lang="en-US" sz="2400" dirty="0" smtClean="0"/>
              <a:t> and</a:t>
            </a:r>
            <a:r>
              <a:rPr lang="en-US" sz="2400" dirty="0"/>
              <a:t> </a:t>
            </a:r>
            <a:r>
              <a:rPr lang="en-US" sz="2400" dirty="0" smtClean="0"/>
              <a:t>its cross-section.</a:t>
            </a:r>
            <a:endParaRPr lang="en-US" sz="2400" i="1" dirty="0" smtClean="0"/>
          </a:p>
          <a:p>
            <a:pPr marL="0" indent="0">
              <a:spcBef>
                <a:spcPts val="0"/>
              </a:spcBef>
              <a:buNone/>
            </a:pPr>
            <a:endParaRPr lang="en-US" sz="2400" i="1" dirty="0" smtClean="0"/>
          </a:p>
          <a:p>
            <a:pPr marL="0" indent="0">
              <a:spcBef>
                <a:spcPts val="0"/>
              </a:spcBef>
              <a:buNone/>
            </a:pPr>
            <a:endParaRPr lang="en-US" sz="2400" i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2400" i="1" dirty="0" smtClean="0"/>
              <a:t> </a:t>
            </a:r>
            <a:endParaRPr lang="en-US" sz="24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 smtClean="0"/>
              <a:t>Tasks of work: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n-US" sz="2400" dirty="0" smtClean="0"/>
              <a:t>Draw the different appearance </a:t>
            </a:r>
            <a:r>
              <a:rPr lang="en-US" sz="2400" dirty="0"/>
              <a:t>of </a:t>
            </a:r>
            <a:r>
              <a:rPr lang="en-US" sz="2400" dirty="0" smtClean="0"/>
              <a:t>the </a:t>
            </a:r>
            <a:r>
              <a:rPr lang="en-US" sz="2400" dirty="0"/>
              <a:t>lichen </a:t>
            </a:r>
            <a:r>
              <a:rPr lang="en-US" sz="2400" dirty="0" err="1" smtClean="0"/>
              <a:t>thallus</a:t>
            </a:r>
            <a:r>
              <a:rPr lang="en-US" sz="2400" dirty="0" smtClean="0"/>
              <a:t>, cross-section of </a:t>
            </a:r>
            <a:r>
              <a:rPr lang="en-US" sz="2400" dirty="0"/>
              <a:t>lichen </a:t>
            </a:r>
            <a:r>
              <a:rPr lang="en-US" sz="2400" dirty="0" err="1"/>
              <a:t>thallus</a:t>
            </a:r>
            <a:r>
              <a:rPr lang="en-US" sz="2400" dirty="0"/>
              <a:t> </a:t>
            </a:r>
            <a:r>
              <a:rPr lang="en-US" sz="2400" dirty="0" smtClean="0"/>
              <a:t>and denote its parts.</a:t>
            </a:r>
            <a:endParaRPr lang="en-US" sz="2400" b="1" dirty="0" smtClean="0"/>
          </a:p>
          <a:p>
            <a:pPr marL="0" indent="0">
              <a:spcBef>
                <a:spcPts val="0"/>
              </a:spcBef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="" xmlns:p14="http://schemas.microsoft.com/office/powerpoint/2010/main" val="1419189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8640"/>
            <a:ext cx="4035604" cy="5040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23528" y="5517232"/>
            <a:ext cx="79208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/>
              <a:t>Thallus</a:t>
            </a:r>
            <a:r>
              <a:rPr lang="en-US" b="1" dirty="0"/>
              <a:t> of lichen</a:t>
            </a:r>
            <a:r>
              <a:rPr lang="en-US" dirty="0"/>
              <a:t>: </a:t>
            </a:r>
            <a:r>
              <a:rPr lang="en-US" dirty="0" smtClean="0"/>
              <a:t>This cross-section of a lichen </a:t>
            </a:r>
            <a:r>
              <a:rPr lang="en-US" dirty="0" err="1" smtClean="0"/>
              <a:t>thallus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283968" y="260648"/>
            <a:ext cx="45975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upper cortex of fungal </a:t>
            </a:r>
            <a:r>
              <a:rPr lang="en-US" dirty="0" err="1" smtClean="0">
                <a:solidFill>
                  <a:prstClr val="black"/>
                </a:solidFill>
              </a:rPr>
              <a:t>hyphae</a:t>
            </a:r>
            <a:r>
              <a:rPr lang="en-US" dirty="0" smtClean="0">
                <a:solidFill>
                  <a:prstClr val="black"/>
                </a:solidFill>
              </a:rPr>
              <a:t>, which provides protection;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211960" y="1124744"/>
            <a:ext cx="38915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algal zone where photosynthesis occurs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283968" y="2348880"/>
            <a:ext cx="26799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medulla of fungal </a:t>
            </a:r>
            <a:r>
              <a:rPr lang="en-US" dirty="0" err="1" smtClean="0"/>
              <a:t>hyphae</a:t>
            </a:r>
            <a:r>
              <a:rPr lang="en-US" dirty="0" smtClean="0"/>
              <a:t>,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283968" y="3284984"/>
            <a:ext cx="43947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lower cortex, which also provides protection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211960" y="4293096"/>
            <a:ext cx="44535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rhizines</a:t>
            </a:r>
            <a:r>
              <a:rPr lang="en-US" dirty="0" smtClean="0"/>
              <a:t> to anchor the </a:t>
            </a:r>
            <a:r>
              <a:rPr lang="en-US" dirty="0" err="1" smtClean="0"/>
              <a:t>thallus</a:t>
            </a:r>
            <a:r>
              <a:rPr lang="en-US" dirty="0" smtClean="0"/>
              <a:t> to the substrate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8635899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lichens.lastdragon.org/faq/Cladonia_subcervicornis_300_P331618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3673468" cy="3600000"/>
          </a:xfrm>
          <a:prstGeom prst="rect">
            <a:avLst/>
          </a:prstGeom>
          <a:noFill/>
        </p:spPr>
      </p:pic>
      <p:pic>
        <p:nvPicPr>
          <p:cNvPr id="5" name="Picture 3" descr="C:\Users\ADM\Documents\Karime\2018\Lectures\Plant sistematics\Additional materials\Usnea_subfloridana_400_DSC_18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404664"/>
            <a:ext cx="3335810" cy="3636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840771" y="4365104"/>
            <a:ext cx="43032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/>
              <a:t>Shrublike</a:t>
            </a:r>
            <a:r>
              <a:rPr lang="en-US" sz="2400" dirty="0">
                <a:solidFill>
                  <a:prstClr val="black"/>
                </a:solidFill>
              </a:rPr>
              <a:t> appearance</a:t>
            </a:r>
            <a:r>
              <a:rPr lang="en-US" sz="2400" dirty="0" smtClean="0"/>
              <a:t> </a:t>
            </a:r>
            <a:r>
              <a:rPr lang="en-US" sz="2400" dirty="0"/>
              <a:t>(</a:t>
            </a:r>
            <a:r>
              <a:rPr lang="en-US" sz="2400" dirty="0" err="1"/>
              <a:t>fruticose</a:t>
            </a:r>
            <a:r>
              <a:rPr lang="en-US" sz="2400" dirty="0"/>
              <a:t>) 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27584" y="4365104"/>
            <a:ext cx="22252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 smtClean="0"/>
              <a:t>Squamulose</a:t>
            </a:r>
            <a:r>
              <a:rPr lang="en-US" sz="2000" dirty="0" smtClean="0"/>
              <a:t> lichens</a:t>
            </a:r>
            <a:endParaRPr lang="ru-RU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95536" y="3861048"/>
            <a:ext cx="41980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Crust-like </a:t>
            </a:r>
            <a:r>
              <a:rPr lang="en-US" sz="2400" dirty="0">
                <a:solidFill>
                  <a:prstClr val="black"/>
                </a:solidFill>
              </a:rPr>
              <a:t>appearance (</a:t>
            </a:r>
            <a:r>
              <a:rPr lang="en-US" sz="2400" dirty="0" err="1" smtClean="0">
                <a:solidFill>
                  <a:prstClr val="black"/>
                </a:solidFill>
              </a:rPr>
              <a:t>crustose</a:t>
            </a:r>
            <a:r>
              <a:rPr lang="en-US" sz="2400" dirty="0" smtClean="0">
                <a:solidFill>
                  <a:prstClr val="black"/>
                </a:solidFill>
              </a:rPr>
              <a:t>)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220072" y="3861048"/>
            <a:ext cx="37559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/>
              <a:t>Leaflike</a:t>
            </a:r>
            <a:r>
              <a:rPr lang="en-US" sz="2400" dirty="0" smtClean="0"/>
              <a:t> </a:t>
            </a:r>
            <a:r>
              <a:rPr lang="en-US" sz="2400" dirty="0"/>
              <a:t>(foliose) appearance</a:t>
            </a:r>
            <a:endParaRPr lang="ru-RU" sz="2400" dirty="0"/>
          </a:p>
        </p:txBody>
      </p:sp>
      <p:pic>
        <p:nvPicPr>
          <p:cNvPr id="12" name="Picture 2" descr="http://www.lichens.lastdragon.org/faq/Parmotrema_perlatum_400_P80600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332656"/>
            <a:ext cx="3821228" cy="3420000"/>
          </a:xfrm>
          <a:prstGeom prst="rect">
            <a:avLst/>
          </a:prstGeom>
          <a:noFill/>
        </p:spPr>
      </p:pic>
      <p:pic>
        <p:nvPicPr>
          <p:cNvPr id="15" name="Picture 4" descr="http://www.lichens.lastdragon.org/faq/Ophioparma_ventosa_400_IMG_5001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04664"/>
            <a:ext cx="4101267" cy="324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612080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507288" cy="5721499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000" b="1" dirty="0" smtClean="0"/>
              <a:t>Material: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 smtClean="0"/>
              <a:t>Divisions  </a:t>
            </a:r>
            <a:r>
              <a:rPr lang="en-US" sz="2000" b="1" dirty="0" err="1" smtClean="0"/>
              <a:t>Ascomycota</a:t>
            </a:r>
            <a:endParaRPr lang="en-US" sz="20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 smtClean="0"/>
              <a:t>Class</a:t>
            </a:r>
            <a:r>
              <a:rPr lang="en-US" sz="2000" dirty="0" smtClean="0"/>
              <a:t> </a:t>
            </a:r>
            <a:r>
              <a:rPr lang="en-US" sz="2000" b="1" dirty="0" err="1" smtClean="0"/>
              <a:t>Pyrenomycetes</a:t>
            </a:r>
            <a:r>
              <a:rPr lang="en-US" sz="2000" b="1" dirty="0" smtClean="0"/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 smtClean="0"/>
              <a:t>Order </a:t>
            </a:r>
            <a:r>
              <a:rPr lang="en-US" sz="2000" b="1" dirty="0" err="1" smtClean="0"/>
              <a:t>Hypocreales</a:t>
            </a:r>
            <a:endParaRPr lang="en-US" sz="2000" b="1" dirty="0" smtClean="0"/>
          </a:p>
          <a:p>
            <a:pPr marL="0" indent="0">
              <a:spcBef>
                <a:spcPts val="0"/>
              </a:spcBef>
              <a:buNone/>
            </a:pPr>
            <a:endParaRPr lang="en-US" sz="2000" b="1" i="1" dirty="0" smtClean="0"/>
          </a:p>
          <a:p>
            <a:pPr marL="0" indent="0">
              <a:spcBef>
                <a:spcPts val="0"/>
              </a:spcBef>
              <a:buNone/>
            </a:pPr>
            <a:endParaRPr lang="en-US" sz="2000" b="1" i="1" dirty="0" smtClean="0"/>
          </a:p>
          <a:p>
            <a:pPr marL="0" indent="0">
              <a:spcBef>
                <a:spcPts val="0"/>
              </a:spcBef>
              <a:buNone/>
            </a:pPr>
            <a:endParaRPr lang="ru-RU" sz="2000" i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 smtClean="0"/>
              <a:t>Objective: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/>
              <a:t>familiarize yourself with the structure of </a:t>
            </a:r>
            <a:r>
              <a:rPr lang="en-US" sz="2000" dirty="0" err="1" smtClean="0"/>
              <a:t>cleistothecia</a:t>
            </a:r>
            <a:r>
              <a:rPr lang="en-US" sz="2000" dirty="0" smtClean="0"/>
              <a:t> of “powdery mildew”</a:t>
            </a:r>
            <a:endParaRPr lang="en-US" sz="2000" i="1" dirty="0" smtClean="0"/>
          </a:p>
          <a:p>
            <a:pPr marL="0" indent="0">
              <a:spcBef>
                <a:spcPts val="0"/>
              </a:spcBef>
              <a:buNone/>
            </a:pPr>
            <a:endParaRPr lang="en-US" sz="2000" i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2000" i="1" dirty="0" smtClean="0"/>
              <a:t> </a:t>
            </a:r>
            <a:endParaRPr lang="en-US" sz="20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 smtClean="0"/>
              <a:t>Tasks of work: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n-US" sz="2000" dirty="0" smtClean="0"/>
              <a:t>Draw </a:t>
            </a:r>
            <a:r>
              <a:rPr lang="en-US" sz="2000" dirty="0" err="1" smtClean="0"/>
              <a:t>cleistothecia</a:t>
            </a:r>
            <a:r>
              <a:rPr lang="en-US" sz="2000" i="1" dirty="0" smtClean="0"/>
              <a:t>.</a:t>
            </a:r>
            <a:endParaRPr lang="en-US" sz="2000" b="1" dirty="0" smtClean="0"/>
          </a:p>
          <a:p>
            <a:pPr marL="0" indent="0" algn="just">
              <a:spcBef>
                <a:spcPts val="0"/>
              </a:spcBef>
              <a:buNone/>
            </a:pPr>
            <a:endParaRPr lang="en-US" sz="2000" b="1" dirty="0" smtClean="0"/>
          </a:p>
          <a:p>
            <a:pPr marL="0" indent="0" algn="just">
              <a:spcBef>
                <a:spcPts val="0"/>
              </a:spcBef>
              <a:buNone/>
            </a:pPr>
            <a:endParaRPr lang="en-US" sz="2000" b="1" dirty="0" smtClean="0"/>
          </a:p>
          <a:p>
            <a:pPr marL="0" indent="0">
              <a:spcBef>
                <a:spcPts val="0"/>
              </a:spcBef>
              <a:buNone/>
            </a:pP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2996952"/>
            <a:ext cx="871296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7188" algn="just"/>
            <a:r>
              <a:rPr lang="en-US" dirty="0" smtClean="0"/>
              <a:t>Obligatory parasites of higher plants, cause the disease -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"powdery mildew“. </a:t>
            </a:r>
            <a:r>
              <a:rPr lang="en-US" dirty="0" err="1" smtClean="0"/>
              <a:t>Erysiphales</a:t>
            </a:r>
            <a:r>
              <a:rPr lang="en-US" dirty="0" smtClean="0"/>
              <a:t> have superficial mycelium which extracts nourishment from the host plant through specialized </a:t>
            </a:r>
            <a:r>
              <a:rPr lang="en-US" dirty="0" err="1" smtClean="0"/>
              <a:t>hyphae</a:t>
            </a:r>
            <a:r>
              <a:rPr lang="en-US" dirty="0" smtClean="0"/>
              <a:t> that penetrate the epidermal cells of the host by means of absorbing organs called </a:t>
            </a:r>
            <a:r>
              <a:rPr lang="en-US" dirty="0" err="1" smtClean="0"/>
              <a:t>haustoria</a:t>
            </a:r>
            <a:r>
              <a:rPr lang="en-US" dirty="0" smtClean="0"/>
              <a:t>.</a:t>
            </a:r>
          </a:p>
          <a:p>
            <a:pPr indent="357188" algn="just"/>
            <a:r>
              <a:rPr lang="en-US" dirty="0" smtClean="0"/>
              <a:t>At the end of the growing season, powdery mildew fungi produce sexual spores, known as </a:t>
            </a:r>
            <a:r>
              <a:rPr lang="en-US" b="1" dirty="0" err="1" smtClean="0"/>
              <a:t>ascospores</a:t>
            </a:r>
            <a:r>
              <a:rPr lang="en-US" dirty="0" smtClean="0"/>
              <a:t>, in a sac-like </a:t>
            </a:r>
            <a:r>
              <a:rPr lang="en-US" b="1" dirty="0" err="1" smtClean="0"/>
              <a:t>ascus</a:t>
            </a:r>
            <a:r>
              <a:rPr lang="en-US" dirty="0" smtClean="0"/>
              <a:t> (pl. </a:t>
            </a:r>
            <a:r>
              <a:rPr lang="en-US" b="1" dirty="0" err="1" smtClean="0"/>
              <a:t>asci</a:t>
            </a:r>
            <a:r>
              <a:rPr lang="en-US" dirty="0" smtClean="0"/>
              <a:t>) enclosed in </a:t>
            </a:r>
            <a:r>
              <a:rPr lang="en-US" b="1" dirty="0" smtClean="0"/>
              <a:t>a fruiting body called </a:t>
            </a:r>
            <a:r>
              <a:rPr lang="en-US" dirty="0" smtClean="0"/>
              <a:t>a </a:t>
            </a:r>
            <a:r>
              <a:rPr lang="en-US" b="1" dirty="0" err="1" smtClean="0"/>
              <a:t>chasmothecium</a:t>
            </a:r>
            <a:r>
              <a:rPr lang="en-US" dirty="0" smtClean="0"/>
              <a:t> (pl. </a:t>
            </a:r>
            <a:r>
              <a:rPr lang="en-US" dirty="0" err="1" smtClean="0"/>
              <a:t>chasmothecia</a:t>
            </a:r>
            <a:r>
              <a:rPr lang="en-US" dirty="0" smtClean="0"/>
              <a:t>) (</a:t>
            </a:r>
            <a:r>
              <a:rPr lang="en-US" b="1" dirty="0" err="1" smtClean="0"/>
              <a:t>cleistothecium</a:t>
            </a:r>
            <a:r>
              <a:rPr lang="en-US" dirty="0" smtClean="0"/>
              <a:t> is a former term for this structure that is still widely used). The </a:t>
            </a:r>
            <a:r>
              <a:rPr lang="en-US" dirty="0" err="1" smtClean="0"/>
              <a:t>chasmothecium</a:t>
            </a:r>
            <a:r>
              <a:rPr lang="en-US" dirty="0" smtClean="0"/>
              <a:t> is generally spherical with no natural opening; </a:t>
            </a:r>
            <a:r>
              <a:rPr lang="en-US" dirty="0" err="1" smtClean="0"/>
              <a:t>asci</a:t>
            </a:r>
            <a:r>
              <a:rPr lang="en-US" dirty="0" smtClean="0"/>
              <a:t> with </a:t>
            </a:r>
            <a:r>
              <a:rPr lang="en-US" dirty="0" err="1" smtClean="0"/>
              <a:t>ascospores</a:t>
            </a:r>
            <a:r>
              <a:rPr lang="en-US" dirty="0" smtClean="0"/>
              <a:t> are released when a crack develops in the wall of the fruiting body. This type of fruiting body is unique among the </a:t>
            </a:r>
            <a:r>
              <a:rPr lang="en-US" dirty="0" err="1" smtClean="0"/>
              <a:t>Ascomycota</a:t>
            </a:r>
            <a:r>
              <a:rPr lang="en-US" dirty="0" smtClean="0"/>
              <a:t>. A variety of appendages may occur on the surface of the </a:t>
            </a:r>
            <a:r>
              <a:rPr lang="en-US" dirty="0" err="1" smtClean="0"/>
              <a:t>chasmothecia</a:t>
            </a:r>
            <a:r>
              <a:rPr lang="en-US" dirty="0" smtClean="0"/>
              <a:t>. These appendages are thought to act like the hooks of Velcro fastener, attaching the fruiting bodies to the host, particularly to the bark of woody plants, where they overwinter.</a:t>
            </a:r>
            <a:endParaRPr lang="ru-RU" dirty="0"/>
          </a:p>
        </p:txBody>
      </p:sp>
      <p:pic>
        <p:nvPicPr>
          <p:cNvPr id="30722" name="Picture 2" descr="C:\Users\ADM\Documents\Karime\2018\Lectures\Anatomy and morphology of plant\Additional materials\Fungi\001001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16632"/>
            <a:ext cx="3120000" cy="2340000"/>
          </a:xfrm>
          <a:prstGeom prst="rect">
            <a:avLst/>
          </a:prstGeom>
          <a:noFill/>
        </p:spPr>
      </p:pic>
      <p:pic>
        <p:nvPicPr>
          <p:cNvPr id="30723" name="Picture 3" descr="C:\Users\ADM\Documents\Karime\2018\Lectures\Anatomy and morphology of plant\Additional materials\Fungi\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116632"/>
            <a:ext cx="3074400" cy="2196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051720" y="2492896"/>
            <a:ext cx="56166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/>
              <a:t>Cleistothecia</a:t>
            </a:r>
            <a:r>
              <a:rPr lang="en-US" b="1" dirty="0"/>
              <a:t> </a:t>
            </a:r>
            <a:r>
              <a:rPr lang="en-US" b="1" dirty="0" smtClean="0"/>
              <a:t>with appendages ("powdery mildew“). </a:t>
            </a:r>
            <a:endParaRPr lang="ru-RU" b="1" dirty="0"/>
          </a:p>
        </p:txBody>
      </p:sp>
      <p:cxnSp>
        <p:nvCxnSpPr>
          <p:cNvPr id="10" name="Прямая со стрелкой 9"/>
          <p:cNvCxnSpPr/>
          <p:nvPr/>
        </p:nvCxnSpPr>
        <p:spPr>
          <a:xfrm flipH="1" flipV="1">
            <a:off x="2627784" y="1700808"/>
            <a:ext cx="1656184" cy="7920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V="1">
            <a:off x="4355976" y="620688"/>
            <a:ext cx="3816424" cy="187220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507288" cy="5721499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000" b="1" dirty="0" smtClean="0"/>
              <a:t>Material: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 smtClean="0"/>
              <a:t>Divisions  </a:t>
            </a:r>
            <a:r>
              <a:rPr lang="en-US" sz="2000" b="1" dirty="0" err="1" smtClean="0"/>
              <a:t>Ascomycota</a:t>
            </a:r>
            <a:endParaRPr lang="en-US" sz="20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 smtClean="0"/>
              <a:t>Class</a:t>
            </a:r>
            <a:r>
              <a:rPr lang="en-US" sz="2000" dirty="0" smtClean="0"/>
              <a:t> </a:t>
            </a:r>
            <a:r>
              <a:rPr lang="en-US" sz="2000" b="1" dirty="0" err="1" smtClean="0"/>
              <a:t>Euascomycetes</a:t>
            </a:r>
            <a:r>
              <a:rPr lang="en-US" sz="2000" b="1" dirty="0" smtClean="0"/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 smtClean="0"/>
              <a:t>Order </a:t>
            </a:r>
            <a:r>
              <a:rPr lang="en-US" sz="2000" b="1" dirty="0" err="1" smtClean="0"/>
              <a:t>Hypocreales</a:t>
            </a:r>
            <a:endParaRPr lang="en-US" sz="2000" b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2000" b="1" i="1" dirty="0" err="1" smtClean="0"/>
              <a:t>Claviceps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purpurea</a:t>
            </a:r>
            <a:endParaRPr lang="en-US" sz="2000" b="1" i="1" dirty="0" smtClean="0"/>
          </a:p>
          <a:p>
            <a:pPr marL="0" indent="0">
              <a:spcBef>
                <a:spcPts val="0"/>
              </a:spcBef>
              <a:buNone/>
            </a:pPr>
            <a:endParaRPr lang="en-US" sz="2000" b="1" i="1" dirty="0" smtClean="0"/>
          </a:p>
          <a:p>
            <a:pPr marL="0" indent="0">
              <a:spcBef>
                <a:spcPts val="0"/>
              </a:spcBef>
              <a:buNone/>
            </a:pPr>
            <a:endParaRPr lang="ru-RU" sz="2000" i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 smtClean="0"/>
              <a:t>Objective: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/>
              <a:t>study the features of the structure and development of </a:t>
            </a:r>
            <a:r>
              <a:rPr lang="en-US" sz="2000" i="1" dirty="0" err="1" smtClean="0"/>
              <a:t>Claviceps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purpurea</a:t>
            </a:r>
            <a:endParaRPr lang="en-US" sz="2000" i="1" dirty="0" smtClean="0"/>
          </a:p>
          <a:p>
            <a:pPr marL="0" indent="0">
              <a:spcBef>
                <a:spcPts val="0"/>
              </a:spcBef>
              <a:buNone/>
            </a:pPr>
            <a:endParaRPr lang="en-US" sz="2000" i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2000" i="1" dirty="0" smtClean="0"/>
              <a:t> </a:t>
            </a:r>
            <a:endParaRPr lang="en-US" sz="20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 smtClean="0"/>
              <a:t>Tasks of work: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n-US" sz="2000" dirty="0" smtClean="0"/>
              <a:t>Draw the life cycle of ergot</a:t>
            </a:r>
            <a:endParaRPr lang="en-US" sz="2000" b="1" dirty="0" smtClean="0"/>
          </a:p>
          <a:p>
            <a:pPr marL="0" indent="0" algn="just">
              <a:spcBef>
                <a:spcPts val="0"/>
              </a:spcBef>
              <a:buNone/>
            </a:pPr>
            <a:endParaRPr lang="en-US" sz="2000" b="1" dirty="0" smtClean="0"/>
          </a:p>
          <a:p>
            <a:pPr marL="0" indent="0" algn="just">
              <a:spcBef>
                <a:spcPts val="0"/>
              </a:spcBef>
              <a:buNone/>
            </a:pPr>
            <a:endParaRPr lang="en-US" sz="2000" b="1" dirty="0" smtClean="0"/>
          </a:p>
          <a:p>
            <a:pPr marL="0" indent="0">
              <a:spcBef>
                <a:spcPts val="0"/>
              </a:spcBef>
              <a:buNone/>
            </a:pP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ADM\Documents\Karime\2018\Lectures\Anatomy and morphology of plant\Additional materials\Fungi\ErgotonRye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6632"/>
            <a:ext cx="5029200" cy="3228975"/>
          </a:xfrm>
          <a:prstGeom prst="rect">
            <a:avLst/>
          </a:prstGeom>
          <a:noFill/>
        </p:spPr>
      </p:pic>
      <p:pic>
        <p:nvPicPr>
          <p:cNvPr id="31747" name="Picture 3" descr="C:\Users\ADM\Documents\Karime\2018\Lectures\Anatomy and morphology of plant\Additional materials\Fungi\Ergot-life-cyc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140968"/>
            <a:ext cx="4888887" cy="2880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547664" y="6309320"/>
            <a:ext cx="18303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Life cycle of ergot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220072" y="2852936"/>
            <a:ext cx="367240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7188" algn="just"/>
            <a:r>
              <a:rPr lang="en-US" dirty="0" smtClean="0"/>
              <a:t>A </a:t>
            </a:r>
            <a:r>
              <a:rPr lang="en-US" b="1" dirty="0" err="1" smtClean="0"/>
              <a:t>sclerotium</a:t>
            </a:r>
            <a:r>
              <a:rPr lang="en-US" b="1" dirty="0" smtClean="0"/>
              <a:t> </a:t>
            </a:r>
            <a:r>
              <a:rPr lang="en-US" dirty="0" smtClean="0"/>
              <a:t>plural </a:t>
            </a:r>
            <a:r>
              <a:rPr lang="en-US" dirty="0" err="1" smtClean="0"/>
              <a:t>sclerotia</a:t>
            </a:r>
            <a:r>
              <a:rPr lang="en-US" dirty="0" smtClean="0"/>
              <a:t> is a compact mass of hardened fungal mycelium containing food reserves. One role of </a:t>
            </a:r>
            <a:r>
              <a:rPr lang="en-US" dirty="0" err="1" smtClean="0"/>
              <a:t>sclerotia</a:t>
            </a:r>
            <a:r>
              <a:rPr lang="en-US" dirty="0" smtClean="0"/>
              <a:t> is to survive environmental extremes. In some higher fungi such as ergot, </a:t>
            </a:r>
            <a:r>
              <a:rPr lang="en-US" dirty="0" err="1" smtClean="0"/>
              <a:t>sclerotia</a:t>
            </a:r>
            <a:r>
              <a:rPr lang="en-US" dirty="0" smtClean="0"/>
              <a:t> become detached and remain dormant until favorable growth conditions return.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220072" y="332656"/>
            <a:ext cx="370790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7188" algn="just"/>
            <a:r>
              <a:rPr lang="en-US" b="1" i="1" dirty="0" err="1" smtClean="0"/>
              <a:t>Claviceps</a:t>
            </a:r>
            <a:r>
              <a:rPr lang="en-US" b="1" i="1" dirty="0" smtClean="0"/>
              <a:t> </a:t>
            </a:r>
            <a:r>
              <a:rPr lang="en-US" b="1" i="1" dirty="0" err="1" smtClean="0"/>
              <a:t>purpurea</a:t>
            </a:r>
            <a:r>
              <a:rPr lang="en-US" b="1" i="1" dirty="0" smtClean="0"/>
              <a:t> </a:t>
            </a:r>
            <a:r>
              <a:rPr lang="en-US" dirty="0" smtClean="0"/>
              <a:t>("rye ergot fungus") grows on rye and related plants, and produces alkaloids that can cause </a:t>
            </a:r>
            <a:r>
              <a:rPr lang="en-US" dirty="0" err="1" smtClean="0"/>
              <a:t>ergotism</a:t>
            </a:r>
            <a:r>
              <a:rPr lang="en-US" dirty="0" smtClean="0"/>
              <a:t> in humans and other mammals who consume grains contaminated with its fruiting structure (called ergot </a:t>
            </a:r>
            <a:r>
              <a:rPr lang="en-US" dirty="0" err="1" smtClean="0"/>
              <a:t>sclerotium</a:t>
            </a:r>
            <a:r>
              <a:rPr lang="en-US" dirty="0" smtClean="0"/>
              <a:t>).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507288" cy="5721499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000" b="1" dirty="0" smtClean="0"/>
              <a:t>Material: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 smtClean="0"/>
              <a:t>Divisions  </a:t>
            </a:r>
            <a:r>
              <a:rPr lang="en-US" sz="2000" b="1" dirty="0" err="1" smtClean="0"/>
              <a:t>Ascomycota</a:t>
            </a:r>
            <a:endParaRPr lang="en-US" sz="20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 smtClean="0"/>
              <a:t>Class</a:t>
            </a:r>
            <a:r>
              <a:rPr lang="en-US" sz="2000" dirty="0" smtClean="0"/>
              <a:t> </a:t>
            </a:r>
            <a:r>
              <a:rPr lang="en-US" sz="2000" b="1" dirty="0" err="1" smtClean="0"/>
              <a:t>Discomycetes</a:t>
            </a:r>
            <a:endParaRPr lang="en-US" sz="2000" b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 smtClean="0"/>
              <a:t>Order </a:t>
            </a:r>
            <a:r>
              <a:rPr lang="en-US" sz="2000" b="1" dirty="0" err="1" smtClean="0"/>
              <a:t>Pezizales</a:t>
            </a:r>
            <a:endParaRPr lang="en-US" sz="2000" b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2000" b="1" i="1" dirty="0" err="1" smtClean="0"/>
              <a:t>Morchella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conica</a:t>
            </a:r>
            <a:r>
              <a:rPr lang="en-US" sz="2000" b="1" i="1" dirty="0" smtClean="0"/>
              <a:t>, </a:t>
            </a:r>
            <a:r>
              <a:rPr lang="en-US" sz="2000" b="1" i="1" dirty="0" err="1" smtClean="0"/>
              <a:t>Gyromitra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esculenta</a:t>
            </a:r>
            <a:endParaRPr lang="en-US" sz="2000" b="1" i="1" dirty="0" smtClean="0"/>
          </a:p>
          <a:p>
            <a:pPr marL="0" indent="0">
              <a:spcBef>
                <a:spcPts val="0"/>
              </a:spcBef>
              <a:buNone/>
            </a:pPr>
            <a:endParaRPr lang="en-US" sz="2000" i="1" dirty="0" smtClean="0"/>
          </a:p>
          <a:p>
            <a:pPr marL="0" indent="0">
              <a:spcBef>
                <a:spcPts val="0"/>
              </a:spcBef>
              <a:buNone/>
            </a:pPr>
            <a:endParaRPr lang="ru-RU" sz="2000" i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 smtClean="0"/>
              <a:t>Objective: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/>
              <a:t>study the features of the structure of </a:t>
            </a:r>
            <a:r>
              <a:rPr lang="en-US" sz="2000" i="1" dirty="0" err="1" smtClean="0"/>
              <a:t>Morchella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conica</a:t>
            </a:r>
            <a:r>
              <a:rPr lang="en-US" sz="2000" i="1" dirty="0" smtClean="0"/>
              <a:t> </a:t>
            </a:r>
            <a:r>
              <a:rPr lang="en-US" sz="2000" dirty="0" smtClean="0"/>
              <a:t>and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Gyromitra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esculenta</a:t>
            </a:r>
            <a:endParaRPr lang="en-US" sz="2000" i="1" dirty="0" smtClean="0"/>
          </a:p>
          <a:p>
            <a:pPr marL="0" indent="0">
              <a:spcBef>
                <a:spcPts val="0"/>
              </a:spcBef>
              <a:buNone/>
            </a:pPr>
            <a:endParaRPr lang="en-US" sz="2000" i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2000" i="1" dirty="0" smtClean="0"/>
              <a:t> </a:t>
            </a:r>
            <a:endParaRPr lang="en-US" sz="20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 smtClean="0"/>
              <a:t>Tasks of work: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n-US" sz="2000" dirty="0" smtClean="0"/>
              <a:t>Draw the appearance of the fruit body of the indicated representatives</a:t>
            </a:r>
            <a:endParaRPr lang="en-US" sz="2000" b="1" dirty="0" smtClean="0"/>
          </a:p>
          <a:p>
            <a:pPr marL="0" indent="0" algn="just">
              <a:spcBef>
                <a:spcPts val="0"/>
              </a:spcBef>
              <a:buNone/>
            </a:pPr>
            <a:endParaRPr lang="en-US" sz="2000" b="1" dirty="0" smtClean="0"/>
          </a:p>
          <a:p>
            <a:pPr marL="0" indent="0">
              <a:spcBef>
                <a:spcPts val="0"/>
              </a:spcBef>
              <a:buNone/>
            </a:pP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60647"/>
            <a:ext cx="1411766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979712" y="3861048"/>
            <a:ext cx="34167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Fruit body of </a:t>
            </a:r>
            <a:r>
              <a:rPr lang="en-US" sz="2000" b="1" i="1" dirty="0" err="1" smtClean="0"/>
              <a:t>Morchella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conica</a:t>
            </a:r>
            <a:endParaRPr lang="ru-RU" sz="2000" b="1" dirty="0"/>
          </a:p>
        </p:txBody>
      </p:sp>
      <p:pic>
        <p:nvPicPr>
          <p:cNvPr id="32772" name="Picture 4" descr="C:\Users\ADM\Documents\Karime\2018\Lectures\Anatomy and morphology of plant\Additional materials\Fungi\448px-Morchella_conica_1_beentre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188640"/>
            <a:ext cx="2692480" cy="360000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395536" y="4293096"/>
            <a:ext cx="83529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7188" algn="just"/>
            <a:r>
              <a:rPr lang="en-US" sz="2400" b="1" dirty="0" err="1" smtClean="0"/>
              <a:t>Morchella</a:t>
            </a:r>
            <a:r>
              <a:rPr lang="en-US" sz="2400" dirty="0" smtClean="0"/>
              <a:t>, the true morels, is a genus of edible sac fungi closely related to anatomically simpler cup fungi in the order </a:t>
            </a:r>
            <a:r>
              <a:rPr lang="en-US" sz="2400" dirty="0" err="1" smtClean="0"/>
              <a:t>Pezizales</a:t>
            </a:r>
            <a:r>
              <a:rPr lang="en-US" sz="2400" dirty="0" smtClean="0"/>
              <a:t> (division </a:t>
            </a:r>
            <a:r>
              <a:rPr lang="en-US" sz="2400" dirty="0" err="1" smtClean="0"/>
              <a:t>Ascomycota</a:t>
            </a:r>
            <a:r>
              <a:rPr lang="en-US" sz="2400" dirty="0" smtClean="0"/>
              <a:t>). These distinctive fungi have a honeycomb appearance due to the network of ridges with pits composing their cap. Morels are prized by gourmet cooks, particularly in French cuisine. </a:t>
            </a:r>
            <a:endParaRPr lang="ru-RU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323528" y="4221088"/>
            <a:ext cx="85689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357188" algn="just">
              <a:buNone/>
            </a:pPr>
            <a:r>
              <a:rPr lang="en-US" sz="2000" b="1" dirty="0" err="1" smtClean="0"/>
              <a:t>Gyromitra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esculenta</a:t>
            </a:r>
            <a:r>
              <a:rPr lang="en-US" sz="2000" b="1" dirty="0" smtClean="0"/>
              <a:t> </a:t>
            </a:r>
            <a:r>
              <a:rPr lang="en-US" sz="2000" dirty="0" smtClean="0"/>
              <a:t>is an </a:t>
            </a:r>
            <a:r>
              <a:rPr lang="en-US" sz="2000" dirty="0" err="1" smtClean="0"/>
              <a:t>ascomycete</a:t>
            </a:r>
            <a:r>
              <a:rPr lang="en-US" sz="2000" dirty="0" smtClean="0"/>
              <a:t> fungus from the genus </a:t>
            </a:r>
            <a:r>
              <a:rPr lang="en-US" sz="2000" dirty="0" err="1" smtClean="0"/>
              <a:t>Gyromitra</a:t>
            </a:r>
            <a:r>
              <a:rPr lang="en-US" sz="2000" dirty="0" smtClean="0"/>
              <a:t>, widely distributed across Europe and North America. The fruiting body, or mushroom, is an irregular brain-shaped cap dark brown in </a:t>
            </a:r>
            <a:r>
              <a:rPr lang="en-US" sz="2000" dirty="0" err="1" smtClean="0"/>
              <a:t>colour</a:t>
            </a:r>
            <a:r>
              <a:rPr lang="en-US" sz="2000" dirty="0" smtClean="0"/>
              <a:t> that can reach 10 cm high and 15 cm wide, perched on a stout white </a:t>
            </a:r>
            <a:r>
              <a:rPr lang="en-US" sz="2000" dirty="0" err="1" smtClean="0"/>
              <a:t>stipe</a:t>
            </a:r>
            <a:r>
              <a:rPr lang="en-US" sz="2000" dirty="0" smtClean="0"/>
              <a:t> up to 6 cm high.</a:t>
            </a:r>
          </a:p>
          <a:p>
            <a:pPr marL="0" indent="357188" algn="just">
              <a:buNone/>
            </a:pPr>
            <a:r>
              <a:rPr lang="en-US" sz="2000" dirty="0" smtClean="0"/>
              <a:t>Although potentially fatal if eaten raw, </a:t>
            </a:r>
            <a:r>
              <a:rPr lang="en-US" sz="2000" dirty="0" err="1" smtClean="0"/>
              <a:t>Gyromitra</a:t>
            </a:r>
            <a:r>
              <a:rPr lang="en-US" sz="2000" dirty="0" smtClean="0"/>
              <a:t> </a:t>
            </a:r>
            <a:r>
              <a:rPr lang="en-US" sz="2000" dirty="0" err="1" smtClean="0"/>
              <a:t>esculenta</a:t>
            </a:r>
            <a:r>
              <a:rPr lang="en-US" sz="2000" dirty="0" smtClean="0"/>
              <a:t> is a popular delicacy in Scandinavia, Eastern Europe, and the upper Great Lakes region of North America. </a:t>
            </a:r>
            <a:endParaRPr lang="ru-RU" sz="2000" dirty="0"/>
          </a:p>
        </p:txBody>
      </p:sp>
      <p:pic>
        <p:nvPicPr>
          <p:cNvPr id="5" name="Picture 5" descr="C:\Users\ADM\Documents\Karime\2018\Lectures\Anatomy and morphology of plant\Additional materials\Fungi\448px-Frühjahrslorche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08" y="188640"/>
            <a:ext cx="2692480" cy="3600000"/>
          </a:xfrm>
          <a:prstGeom prst="rect">
            <a:avLst/>
          </a:prstGeom>
          <a:noFill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60647"/>
            <a:ext cx="3415427" cy="338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699792" y="3789040"/>
            <a:ext cx="37637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Fruit body of </a:t>
            </a:r>
            <a:r>
              <a:rPr lang="en-US" sz="2000" b="1" i="1" dirty="0" err="1" smtClean="0">
                <a:solidFill>
                  <a:prstClr val="black"/>
                </a:solidFill>
              </a:rPr>
              <a:t>Gyromitra</a:t>
            </a:r>
            <a:r>
              <a:rPr lang="en-US" sz="2000" b="1" i="1" dirty="0" smtClean="0">
                <a:solidFill>
                  <a:prstClr val="black"/>
                </a:solidFill>
              </a:rPr>
              <a:t> </a:t>
            </a:r>
            <a:r>
              <a:rPr lang="en-US" sz="2000" b="1" i="1" dirty="0" err="1" smtClean="0">
                <a:solidFill>
                  <a:prstClr val="black"/>
                </a:solidFill>
              </a:rPr>
              <a:t>esculenta</a:t>
            </a:r>
            <a:endParaRPr lang="ru-RU" sz="2000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507288" cy="5721499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000" b="1" dirty="0" smtClean="0"/>
              <a:t>Material: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 smtClean="0"/>
              <a:t>Divisions </a:t>
            </a:r>
            <a:r>
              <a:rPr lang="en-US" sz="2000" b="1" dirty="0" err="1" smtClean="0"/>
              <a:t>Basidiomycota</a:t>
            </a:r>
            <a:endParaRPr lang="en-US" sz="20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 smtClean="0"/>
              <a:t>Class</a:t>
            </a:r>
            <a:r>
              <a:rPr lang="en-US" sz="2000" dirty="0" smtClean="0"/>
              <a:t> </a:t>
            </a:r>
            <a:r>
              <a:rPr lang="en-US" sz="2000" b="1" dirty="0" err="1" smtClean="0"/>
              <a:t>Holobasidiomycetes</a:t>
            </a:r>
            <a:endParaRPr lang="en-US" sz="2000" b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 smtClean="0"/>
              <a:t>Order </a:t>
            </a:r>
            <a:r>
              <a:rPr lang="en-US" sz="2000" b="1" dirty="0" err="1" smtClean="0"/>
              <a:t>Agaricales</a:t>
            </a:r>
            <a:endParaRPr lang="en-US" sz="2000" b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2000" b="1" i="1" dirty="0" err="1" smtClean="0"/>
              <a:t>Agaricus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bisporus</a:t>
            </a:r>
            <a:r>
              <a:rPr lang="en-US" sz="2000" b="1" i="1" dirty="0" smtClean="0"/>
              <a:t>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n-US" sz="2000" i="1" dirty="0" err="1" smtClean="0"/>
              <a:t>Agaricus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bisporus</a:t>
            </a:r>
            <a:r>
              <a:rPr lang="en-US" sz="2000" i="1" dirty="0" smtClean="0"/>
              <a:t> </a:t>
            </a:r>
            <a:r>
              <a:rPr lang="en-US" sz="2000" dirty="0" smtClean="0"/>
              <a:t>is an edible </a:t>
            </a:r>
            <a:r>
              <a:rPr lang="en-US" sz="2000" dirty="0" err="1" smtClean="0"/>
              <a:t>basidiomycete</a:t>
            </a:r>
            <a:r>
              <a:rPr lang="en-US" sz="2000" dirty="0" smtClean="0"/>
              <a:t> mushroom native to grasslands in Europe and North America. It has two color states while immature—white and brown—both of which have various names. When mature, it is known as </a:t>
            </a:r>
            <a:r>
              <a:rPr lang="en-US" sz="2000" dirty="0" err="1" smtClean="0"/>
              <a:t>portobello</a:t>
            </a:r>
            <a:r>
              <a:rPr lang="en-US" sz="2000" dirty="0" smtClean="0"/>
              <a:t> mushroom. When immature and white, this mushroom may be known as common mushroom, button mushroom, cultivated mushroom, table mushroom, </a:t>
            </a:r>
            <a:r>
              <a:rPr lang="en-US" sz="2000" dirty="0" err="1" smtClean="0"/>
              <a:t>crimini</a:t>
            </a:r>
            <a:r>
              <a:rPr lang="en-US" sz="2000" dirty="0" smtClean="0"/>
              <a:t> mushroom and </a:t>
            </a:r>
            <a:r>
              <a:rPr lang="en-US" sz="2000" b="1" dirty="0" smtClean="0"/>
              <a:t>champignon mushroom</a:t>
            </a:r>
            <a:r>
              <a:rPr lang="en-US" sz="2000" i="1" dirty="0" smtClean="0"/>
              <a:t>.</a:t>
            </a:r>
          </a:p>
          <a:p>
            <a:pPr marL="0" indent="0">
              <a:spcBef>
                <a:spcPts val="0"/>
              </a:spcBef>
              <a:buNone/>
            </a:pPr>
            <a:endParaRPr lang="ru-RU" sz="2000" i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 smtClean="0"/>
              <a:t>Objective: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/>
              <a:t>study the features of the structure of </a:t>
            </a:r>
            <a:r>
              <a:rPr lang="en-US" sz="2000" i="1" dirty="0" err="1" smtClean="0"/>
              <a:t>Agaricus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bisporus</a:t>
            </a:r>
            <a:r>
              <a:rPr lang="en-US" sz="2000" dirty="0" smtClean="0"/>
              <a:t>.</a:t>
            </a:r>
            <a:endParaRPr lang="en-US" sz="2000" i="1" dirty="0" smtClean="0"/>
          </a:p>
          <a:p>
            <a:pPr marL="0" indent="0">
              <a:spcBef>
                <a:spcPts val="0"/>
              </a:spcBef>
              <a:buNone/>
            </a:pPr>
            <a:endParaRPr lang="en-US" sz="2000" i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2000" i="1" dirty="0" smtClean="0"/>
              <a:t> </a:t>
            </a:r>
            <a:endParaRPr lang="en-US" sz="20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 smtClean="0"/>
              <a:t>Tasks of work: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n-US" sz="2000" dirty="0" smtClean="0"/>
              <a:t>Cut a mushroom to reveal the gills. </a:t>
            </a:r>
            <a:r>
              <a:rPr lang="en-US" sz="2000" dirty="0" err="1" smtClean="0"/>
              <a:t>Basidia</a:t>
            </a:r>
            <a:r>
              <a:rPr lang="en-US" sz="2000" dirty="0" smtClean="0"/>
              <a:t> and </a:t>
            </a:r>
            <a:r>
              <a:rPr lang="en-US" sz="2000" dirty="0" err="1" smtClean="0"/>
              <a:t>basidiospores</a:t>
            </a:r>
            <a:r>
              <a:rPr lang="en-US" sz="2000" dirty="0" smtClean="0"/>
              <a:t> form on the gills. View a cross section of the cap of a mushroom. Draw the appearance of the fruit body of the </a:t>
            </a:r>
            <a:r>
              <a:rPr lang="en-US" sz="2000" i="1" dirty="0" err="1" smtClean="0"/>
              <a:t>Agaricus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bisporus</a:t>
            </a:r>
            <a:r>
              <a:rPr lang="en-US" sz="2000" i="1" dirty="0" smtClean="0"/>
              <a:t> </a:t>
            </a:r>
            <a:r>
              <a:rPr lang="en-US" sz="2000" dirty="0" smtClean="0"/>
              <a:t>and </a:t>
            </a:r>
            <a:r>
              <a:rPr lang="en-US" sz="2000" dirty="0" err="1" smtClean="0"/>
              <a:t>basidia</a:t>
            </a:r>
            <a:r>
              <a:rPr lang="en-US" sz="2000" dirty="0" smtClean="0"/>
              <a:t> and </a:t>
            </a:r>
            <a:r>
              <a:rPr lang="en-US" sz="2000" dirty="0" err="1" smtClean="0"/>
              <a:t>basidiospores</a:t>
            </a:r>
            <a:r>
              <a:rPr lang="en-US" sz="2000" dirty="0" smtClean="0"/>
              <a:t> on the gills.</a:t>
            </a:r>
            <a:endParaRPr lang="en-US" sz="2000" b="1" dirty="0" smtClean="0"/>
          </a:p>
          <a:p>
            <a:pPr marL="0" indent="0" algn="just">
              <a:spcBef>
                <a:spcPts val="0"/>
              </a:spcBef>
              <a:buNone/>
            </a:pPr>
            <a:endParaRPr lang="en-US" sz="2000" b="1" dirty="0" smtClean="0"/>
          </a:p>
          <a:p>
            <a:pPr marL="0" indent="0">
              <a:spcBef>
                <a:spcPts val="0"/>
              </a:spcBef>
              <a:buNone/>
            </a:pP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927</TotalTime>
  <Words>1039</Words>
  <Application>Microsoft Office PowerPoint</Application>
  <PresentationFormat>Экран (4:3)</PresentationFormat>
  <Paragraphs>116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Fungi Kingdom  Division  Ascomycota  Division Basidiomycota Lichens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Fungi Kingdom</dc:title>
  <dc:creator>ADM</dc:creator>
  <cp:lastModifiedBy>ADM</cp:lastModifiedBy>
  <cp:revision>232</cp:revision>
  <dcterms:created xsi:type="dcterms:W3CDTF">2018-11-08T13:08:24Z</dcterms:created>
  <dcterms:modified xsi:type="dcterms:W3CDTF">2019-09-22T13:10:14Z</dcterms:modified>
</cp:coreProperties>
</file>